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5111" autoAdjust="0"/>
  </p:normalViewPr>
  <p:slideViewPr>
    <p:cSldViewPr snapToGrid="0">
      <p:cViewPr varScale="1">
        <p:scale>
          <a:sx n="56" d="100"/>
          <a:sy n="56" d="100"/>
        </p:scale>
        <p:origin x="126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6E27E-7986-43E9-B0CF-65D31B79FBC4}" type="datetimeFigureOut">
              <a:rPr lang="en-US" smtClean="0"/>
              <a:t>3/5/2021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D6CE6C-AE2C-4C05-8BB6-D970A69D962A}" type="slidenum">
              <a:rPr lang="en-US" smtClean="0"/>
              <a:t>‹#›</a:t>
            </a:fld>
            <a:endParaRPr lang="en-US"/>
          </a:p>
        </p:txBody>
      </p:sp>
    </p:spTree>
    <p:extLst>
      <p:ext uri="{BB962C8B-B14F-4D97-AF65-F5344CB8AC3E}">
        <p14:creationId xmlns:p14="http://schemas.microsoft.com/office/powerpoint/2010/main" val="1285017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plastic solution issue has emerged to be a critical aspect in every part of the world. The whole world is worried about the condition and is trying to develop measures at the local and national levels to combat this pollution. The environment is suffering significantly so does the people because of the plastic toxic exposed in the world. Vital laws need to be taken fast to deal with the situation to save the world, especially the marine animals. This presentation will grasp the effects of water pollution and present two methods the national government has used to address plastic pollution.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2</a:t>
            </a:fld>
            <a:endParaRPr lang="en-US"/>
          </a:p>
        </p:txBody>
      </p:sp>
    </p:spTree>
    <p:extLst>
      <p:ext uri="{BB962C8B-B14F-4D97-AF65-F5344CB8AC3E}">
        <p14:creationId xmlns:p14="http://schemas.microsoft.com/office/powerpoint/2010/main" val="4138027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Plastic pollution has emerged as one of the most controversial topics because of the adverse effects on land and aquatic life. Plastic pollution is defined as the release of product materials and objects into the environment, and they cause significant effects on living organisms. Although plastics are considered cheap, resistant and versatile, they have a substantial impact on the world. The first plastic was developed in 1907; however, it was until the 1950s when mass production started, and by 2015 production of plastic bags was immense and recycling less. The national government can handle plastic solutions using two methods, including reducing plastic production and usage and policy reforms. The plastic reduction can be made by creating awareness to the public, rewarding individuals with reduced plastic use in their practice and policy reforms, and legislation enforcement can be used by plastic bans, container deposit, and extended producer responsibility laws.</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11</a:t>
            </a:fld>
            <a:endParaRPr lang="en-US"/>
          </a:p>
        </p:txBody>
      </p:sp>
    </p:spTree>
    <p:extLst>
      <p:ext uri="{BB962C8B-B14F-4D97-AF65-F5344CB8AC3E}">
        <p14:creationId xmlns:p14="http://schemas.microsoft.com/office/powerpoint/2010/main" val="861069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Plastic pollution is where plastic materials and objects are released into the environment and cause adverse impacts on living organisms and humans on land and the ocean. Therefore, the global plastic industry's rise was initiated during the first synthetic plastic production in 1907, known as Bakelite. Although plastic waste is essential in keeping food quality due to its versatility and resistance, it also substantially affect the environment and living organisms. Nevertheless, this problem is based on managing the plastic material (Ritchie &amp; </a:t>
            </a:r>
            <a:r>
              <a:rPr lang="en-US" sz="1200" kern="1200" dirty="0" err="1" smtClean="0">
                <a:solidFill>
                  <a:schemeClr val="tx1"/>
                </a:solidFill>
                <a:effectLst/>
                <a:latin typeface="+mn-lt"/>
                <a:ea typeface="+mn-ea"/>
                <a:cs typeface="+mn-cs"/>
              </a:rPr>
              <a:t>Roser</a:t>
            </a:r>
            <a:r>
              <a:rPr lang="en-US" sz="1200" kern="1200" dirty="0" smtClean="0">
                <a:solidFill>
                  <a:schemeClr val="tx1"/>
                </a:solidFill>
                <a:effectLst/>
                <a:latin typeface="+mn-lt"/>
                <a:ea typeface="+mn-ea"/>
                <a:cs typeface="+mn-cs"/>
              </a:rPr>
              <a:t>, 2018). Other means, such as renewable sources, are not taken seriously, ending up dropping them anywhere on land.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3</a:t>
            </a:fld>
            <a:endParaRPr lang="en-US"/>
          </a:p>
        </p:txBody>
      </p:sp>
    </p:spTree>
    <p:extLst>
      <p:ext uri="{BB962C8B-B14F-4D97-AF65-F5344CB8AC3E}">
        <p14:creationId xmlns:p14="http://schemas.microsoft.com/office/powerpoint/2010/main" val="4090378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Plastic production has increased substantially since the 1950s. Although the first plastic production was created in 1907, production was minor. However, according to </a:t>
            </a:r>
            <a:r>
              <a:rPr lang="en-US" sz="1200" kern="1200" dirty="0" err="1" smtClean="0">
                <a:solidFill>
                  <a:schemeClr val="tx1"/>
                </a:solidFill>
                <a:effectLst/>
                <a:latin typeface="+mn-lt"/>
                <a:ea typeface="+mn-ea"/>
                <a:cs typeface="+mn-cs"/>
              </a:rPr>
              <a:t>Gourmelon</a:t>
            </a:r>
            <a:r>
              <a:rPr lang="en-US" sz="1200" kern="1200" dirty="0" smtClean="0">
                <a:solidFill>
                  <a:schemeClr val="tx1"/>
                </a:solidFill>
                <a:effectLst/>
                <a:latin typeface="+mn-lt"/>
                <a:ea typeface="+mn-ea"/>
                <a:cs typeface="+mn-cs"/>
              </a:rPr>
              <a:t> (2015), by 1950, the annual plastic production was two million </a:t>
            </a:r>
            <a:r>
              <a:rPr lang="en-US" sz="1200" kern="1200" dirty="0" err="1" smtClean="0">
                <a:solidFill>
                  <a:schemeClr val="tx1"/>
                </a:solidFill>
                <a:effectLst/>
                <a:latin typeface="+mn-lt"/>
                <a:ea typeface="+mn-ea"/>
                <a:cs typeface="+mn-cs"/>
              </a:rPr>
              <a:t>tonnes</a:t>
            </a:r>
            <a:r>
              <a:rPr lang="en-US" sz="1200" kern="1200" dirty="0" smtClean="0">
                <a:solidFill>
                  <a:schemeClr val="tx1"/>
                </a:solidFill>
                <a:effectLst/>
                <a:latin typeface="+mn-lt"/>
                <a:ea typeface="+mn-ea"/>
                <a:cs typeface="+mn-cs"/>
              </a:rPr>
              <a:t>. Nevertheless, by 2015, plastic production intensified to three hundred and eighty-one million annually. This was nearly similar to the mass of two-thirds of the global population. Based on the graph below shows the data on plastic production from 1950 to 2015. The decrease in production between 2009 and 2010 is because of worldwide financial catastrophe in 2008, resulting in a reduction in production and </a:t>
            </a:r>
            <a:r>
              <a:rPr lang="en-US" sz="1200" kern="1200" dirty="0" err="1" smtClean="0">
                <a:solidFill>
                  <a:schemeClr val="tx1"/>
                </a:solidFill>
                <a:effectLst/>
                <a:latin typeface="+mn-lt"/>
                <a:ea typeface="+mn-ea"/>
                <a:cs typeface="+mn-cs"/>
              </a:rPr>
              <a:t>consumerization</a:t>
            </a:r>
            <a:r>
              <a:rPr lang="en-US" sz="1200" kern="1200" dirty="0" smtClean="0">
                <a:solidFill>
                  <a:schemeClr val="tx1"/>
                </a:solidFill>
                <a:effectLst/>
                <a:latin typeface="+mn-lt"/>
                <a:ea typeface="+mn-ea"/>
                <a:cs typeface="+mn-cs"/>
              </a:rPr>
              <a:t> of products.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4</a:t>
            </a:fld>
            <a:endParaRPr lang="en-US"/>
          </a:p>
        </p:txBody>
      </p:sp>
    </p:spTree>
    <p:extLst>
      <p:ext uri="{BB962C8B-B14F-4D97-AF65-F5344CB8AC3E}">
        <p14:creationId xmlns:p14="http://schemas.microsoft.com/office/powerpoint/2010/main" val="833846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first image indicates how plastic wastes get into the oceans. In 2010, the universal primary plastic manufacturing was two hundred and seventy million </a:t>
            </a:r>
            <a:r>
              <a:rPr lang="en-US" sz="1200" kern="1200" dirty="0" err="1" smtClean="0">
                <a:solidFill>
                  <a:schemeClr val="tx1"/>
                </a:solidFill>
                <a:effectLst/>
                <a:latin typeface="+mn-lt"/>
                <a:ea typeface="+mn-ea"/>
                <a:cs typeface="+mn-cs"/>
              </a:rPr>
              <a:t>tonnes</a:t>
            </a:r>
            <a:r>
              <a:rPr lang="en-US" sz="1200" kern="1200" dirty="0" smtClean="0">
                <a:solidFill>
                  <a:schemeClr val="tx1"/>
                </a:solidFill>
                <a:effectLst/>
                <a:latin typeface="+mn-lt"/>
                <a:ea typeface="+mn-ea"/>
                <a:cs typeface="+mn-cs"/>
              </a:rPr>
              <a:t>, and the worldwide plastic waste was two hundred and seventy-five million </a:t>
            </a:r>
            <a:r>
              <a:rPr lang="en-US" sz="1200" kern="1200" dirty="0" err="1" smtClean="0">
                <a:solidFill>
                  <a:schemeClr val="tx1"/>
                </a:solidFill>
                <a:effectLst/>
                <a:latin typeface="+mn-lt"/>
                <a:ea typeface="+mn-ea"/>
                <a:cs typeface="+mn-cs"/>
              </a:rPr>
              <a:t>tonnes</a:t>
            </a:r>
            <a:r>
              <a:rPr lang="en-US" sz="1200" kern="1200" dirty="0" smtClean="0">
                <a:solidFill>
                  <a:schemeClr val="tx1"/>
                </a:solidFill>
                <a:effectLst/>
                <a:latin typeface="+mn-lt"/>
                <a:ea typeface="+mn-ea"/>
                <a:cs typeface="+mn-cs"/>
              </a:rPr>
              <a:t>. Therefore, the plastic waste was more than the production. It contains other past years' materials; nevertheless, the wastes obtained in coastal areas are most likely to be in the water bodies such as oceans and comprises ninety-nine point five million </a:t>
            </a:r>
            <a:r>
              <a:rPr lang="en-US" sz="1200" kern="1200" dirty="0" err="1" smtClean="0">
                <a:solidFill>
                  <a:schemeClr val="tx1"/>
                </a:solidFill>
                <a:effectLst/>
                <a:latin typeface="+mn-lt"/>
                <a:ea typeface="+mn-ea"/>
                <a:cs typeface="+mn-cs"/>
              </a:rPr>
              <a:t>tonnes</a:t>
            </a:r>
            <a:r>
              <a:rPr lang="en-US" sz="1200" kern="1200" dirty="0" smtClean="0">
                <a:solidFill>
                  <a:schemeClr val="tx1"/>
                </a:solidFill>
                <a:effectLst/>
                <a:latin typeface="+mn-lt"/>
                <a:ea typeface="+mn-ea"/>
                <a:cs typeface="+mn-cs"/>
              </a:rPr>
              <a:t>. According to </a:t>
            </a:r>
            <a:r>
              <a:rPr lang="en-US" sz="1200" kern="1200" dirty="0" err="1" smtClean="0">
                <a:solidFill>
                  <a:schemeClr val="tx1"/>
                </a:solidFill>
                <a:effectLst/>
                <a:latin typeface="+mn-lt"/>
                <a:ea typeface="+mn-ea"/>
                <a:cs typeface="+mn-cs"/>
              </a:rPr>
              <a:t>Jambeck</a:t>
            </a:r>
            <a:r>
              <a:rPr lang="en-US" sz="1200" kern="1200" dirty="0" smtClean="0">
                <a:solidFill>
                  <a:schemeClr val="tx1"/>
                </a:solidFill>
                <a:effectLst/>
                <a:latin typeface="+mn-lt"/>
                <a:ea typeface="+mn-ea"/>
                <a:cs typeface="+mn-cs"/>
              </a:rPr>
              <a:t> et al. (2015), only plastic materials that are not adequately managed have the likelihood of polluting the environment and comprises 31.9 million </a:t>
            </a:r>
            <a:r>
              <a:rPr lang="en-US" sz="1200" kern="1200" dirty="0" err="1" smtClean="0">
                <a:solidFill>
                  <a:schemeClr val="tx1"/>
                </a:solidFill>
                <a:effectLst/>
                <a:latin typeface="+mn-lt"/>
                <a:ea typeface="+mn-ea"/>
                <a:cs typeface="+mn-cs"/>
              </a:rPr>
              <a:t>tonnes</a:t>
            </a:r>
            <a:r>
              <a:rPr lang="en-US" sz="1200" kern="1200" dirty="0" smtClean="0">
                <a:solidFill>
                  <a:schemeClr val="tx1"/>
                </a:solidFill>
                <a:effectLst/>
                <a:latin typeface="+mn-lt"/>
                <a:ea typeface="+mn-ea"/>
                <a:cs typeface="+mn-cs"/>
              </a:rPr>
              <a:t> in 2010. Nevertheless, an average of three percent of the overall plastic waste enters the ocean using other means such as rivers.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5</a:t>
            </a:fld>
            <a:endParaRPr lang="en-US"/>
          </a:p>
        </p:txBody>
      </p:sp>
    </p:spTree>
    <p:extLst>
      <p:ext uri="{BB962C8B-B14F-4D97-AF65-F5344CB8AC3E}">
        <p14:creationId xmlns:p14="http://schemas.microsoft.com/office/powerpoint/2010/main" val="212454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Plastic is considered a problem due to the effects seen o have caused. For instance, in the United States, more plastic is produced, and less is recycled; this results in many plastic materials and their byproducts filling in lands and water bodies such as oceans and rivers. The graph above indicates the amount of plastic recycled from 1980 to 2015 and how a large portion is discarded.  Moreover, Leal </a:t>
            </a:r>
            <a:r>
              <a:rPr lang="en-US" sz="1200" kern="1200" dirty="0" err="1" smtClean="0">
                <a:solidFill>
                  <a:schemeClr val="tx1"/>
                </a:solidFill>
                <a:effectLst/>
                <a:latin typeface="+mn-lt"/>
                <a:ea typeface="+mn-ea"/>
                <a:cs typeface="+mn-cs"/>
              </a:rPr>
              <a:t>Filho</a:t>
            </a:r>
            <a:r>
              <a:rPr lang="en-US" sz="1200" kern="1200" dirty="0" smtClean="0">
                <a:solidFill>
                  <a:schemeClr val="tx1"/>
                </a:solidFill>
                <a:effectLst/>
                <a:latin typeface="+mn-lt"/>
                <a:ea typeface="+mn-ea"/>
                <a:cs typeface="+mn-cs"/>
              </a:rPr>
              <a:t> et al. (2019) claimed that some plastics are considered toxic, especially those containing vinyl. PVC comprises phthalates and other heavy metals hence developing dioxins when burning. Similarly, other plastics formed of </a:t>
            </a:r>
            <a:r>
              <a:rPr lang="en-US" sz="1200" kern="1200" dirty="0" err="1" smtClean="0">
                <a:solidFill>
                  <a:schemeClr val="tx1"/>
                </a:solidFill>
                <a:effectLst/>
                <a:latin typeface="+mn-lt"/>
                <a:ea typeface="+mn-ea"/>
                <a:cs typeface="+mn-cs"/>
              </a:rPr>
              <a:t>Bisphenol</a:t>
            </a:r>
            <a:r>
              <a:rPr lang="en-US" sz="1200" kern="1200" dirty="0" smtClean="0">
                <a:solidFill>
                  <a:schemeClr val="tx1"/>
                </a:solidFill>
                <a:effectLst/>
                <a:latin typeface="+mn-lt"/>
                <a:ea typeface="+mn-ea"/>
                <a:cs typeface="+mn-cs"/>
              </a:rPr>
              <a:t>-A, which is categorized as a chemical that alters hormones. Therefore, plastics are a problem because they pollute the environment, affect living organisms and cause health problems.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6</a:t>
            </a:fld>
            <a:endParaRPr lang="en-US"/>
          </a:p>
        </p:txBody>
      </p:sp>
    </p:spTree>
    <p:extLst>
      <p:ext uri="{BB962C8B-B14F-4D97-AF65-F5344CB8AC3E}">
        <p14:creationId xmlns:p14="http://schemas.microsoft.com/office/powerpoint/2010/main" val="2683821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national government plays a critical role in stopping plastic pollution. The government has a role in safeguarding their people and protecting the environment; this entails that they are responsible for ensuring the citizens live in a better environment. Therefore, the national government can address plastic pollution by decreasing plastic production and utilization in the country and developing policy reforms and legislation towards plastics production and usage. Although other methods can be used, these two are significant in handling the plastic solution issue as they will involve both the people, plastic industries, and the local government.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7</a:t>
            </a:fld>
            <a:endParaRPr lang="en-US"/>
          </a:p>
        </p:txBody>
      </p:sp>
    </p:spTree>
    <p:extLst>
      <p:ext uri="{BB962C8B-B14F-4D97-AF65-F5344CB8AC3E}">
        <p14:creationId xmlns:p14="http://schemas.microsoft.com/office/powerpoint/2010/main" val="2219885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national government can reduce plastic production by ensuring that the public utilizes one bottle in their day-to-day schedules. In most cases, people purchase water in plastic bottles; however, people can use one bottle to satisfy their consumption (</a:t>
            </a:r>
            <a:r>
              <a:rPr lang="en-US" sz="1200" kern="1200" dirty="0" err="1" smtClean="0">
                <a:solidFill>
                  <a:schemeClr val="tx1"/>
                </a:solidFill>
                <a:effectLst/>
                <a:latin typeface="+mn-lt"/>
                <a:ea typeface="+mn-ea"/>
                <a:cs typeface="+mn-cs"/>
              </a:rPr>
              <a:t>Filatov</a:t>
            </a:r>
            <a:r>
              <a:rPr lang="en-US" sz="1200" kern="1200" dirty="0" smtClean="0">
                <a:solidFill>
                  <a:schemeClr val="tx1"/>
                </a:solidFill>
                <a:effectLst/>
                <a:latin typeface="+mn-lt"/>
                <a:ea typeface="+mn-ea"/>
                <a:cs typeface="+mn-cs"/>
              </a:rPr>
              <a:t> et al., 2018). Also, the government can create awareness to educate people on the importance of not using plastics and ensure they understand the effects it has on their health and the environment. Recognizing individuals who do not use plastic in their practices, such as restaurants, encourages people to use reusable containers and rewards them. This will help reduce plastic usage, producing and making the business a leader in promoting plastic-free materials. Plastic industries and other companies using plastic materials can develop products that can easily be recycled and develop plastic pollution solutions.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8</a:t>
            </a:fld>
            <a:endParaRPr lang="en-US"/>
          </a:p>
        </p:txBody>
      </p:sp>
    </p:spTree>
    <p:extLst>
      <p:ext uri="{BB962C8B-B14F-4D97-AF65-F5344CB8AC3E}">
        <p14:creationId xmlns:p14="http://schemas.microsoft.com/office/powerpoint/2010/main" val="2745136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national government can use various policy reforms and legislation to reduce plastic pollution. First is implementing ban policies, where the legislation will reduce the use of single-use plastic bags. The government can also use extended producer responsibility laws, which require the manufacturers to be accountable for their plastic waste management. This law is developed to reduce plastic pollution by giving manufacturers the responsibility to recycle their plastics and create recycling programs (</a:t>
            </a:r>
            <a:r>
              <a:rPr lang="en-US" sz="1200" kern="1200" dirty="0" err="1" smtClean="0">
                <a:solidFill>
                  <a:schemeClr val="tx1"/>
                </a:solidFill>
                <a:effectLst/>
                <a:latin typeface="+mn-lt"/>
                <a:ea typeface="+mn-ea"/>
                <a:cs typeface="+mn-cs"/>
              </a:rPr>
              <a:t>Xanthos</a:t>
            </a:r>
            <a:r>
              <a:rPr lang="en-US" sz="1200" kern="1200" dirty="0" smtClean="0">
                <a:solidFill>
                  <a:schemeClr val="tx1"/>
                </a:solidFill>
                <a:effectLst/>
                <a:latin typeface="+mn-lt"/>
                <a:ea typeface="+mn-ea"/>
                <a:cs typeface="+mn-cs"/>
              </a:rPr>
              <a:t> &amp; Walker, 2017). Also, container deposit laws are essential in reducing plastic pollution. They will require distributors to take deposits until the plastic bottle is returned to the client and be given their deposits. Finally, through commission and councils, the government can realize the severity and effects of plastic pollution and act on the recommendations presented.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9</a:t>
            </a:fld>
            <a:endParaRPr lang="en-US"/>
          </a:p>
        </p:txBody>
      </p:sp>
    </p:spTree>
    <p:extLst>
      <p:ext uri="{BB962C8B-B14F-4D97-AF65-F5344CB8AC3E}">
        <p14:creationId xmlns:p14="http://schemas.microsoft.com/office/powerpoint/2010/main" val="3722667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national government can control bans regulations based on the type of products that significantly affect the environment. For instance, the national government can utilize comprehensive single-use plastic bans and require the country not to use any single-use and </a:t>
            </a:r>
            <a:r>
              <a:rPr lang="en-US" sz="1200" kern="1200" dirty="0" err="1" smtClean="0">
                <a:solidFill>
                  <a:schemeClr val="tx1"/>
                </a:solidFill>
                <a:effectLst/>
                <a:latin typeface="+mn-lt"/>
                <a:ea typeface="+mn-ea"/>
                <a:cs typeface="+mn-cs"/>
              </a:rPr>
              <a:t>nonrecyclable</a:t>
            </a:r>
            <a:r>
              <a:rPr lang="en-US" sz="1200" kern="1200" dirty="0" smtClean="0">
                <a:solidFill>
                  <a:schemeClr val="tx1"/>
                </a:solidFill>
                <a:effectLst/>
                <a:latin typeface="+mn-lt"/>
                <a:ea typeface="+mn-ea"/>
                <a:cs typeface="+mn-cs"/>
              </a:rPr>
              <a:t> product (da Costa et al., 2020). This will include the supply of any single-use plastic product, including carryout bags. Also, the government uses plastic bag bans or charges fees to those than produce the products. This will also reduce the usage due to the effect of fees. Straws comprise many single-use plastics; therefore, the government can put restrictions and require its users to be based on customer request and finally barring polystyrene.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D6CE6C-AE2C-4C05-8BB6-D970A69D962A}" type="slidenum">
              <a:rPr lang="en-US" smtClean="0"/>
              <a:t>10</a:t>
            </a:fld>
            <a:endParaRPr lang="en-US"/>
          </a:p>
        </p:txBody>
      </p:sp>
    </p:spTree>
    <p:extLst>
      <p:ext uri="{BB962C8B-B14F-4D97-AF65-F5344CB8AC3E}">
        <p14:creationId xmlns:p14="http://schemas.microsoft.com/office/powerpoint/2010/main" val="1190589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1016755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187630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4551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3355488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4526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4199963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75467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347851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1581924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04377-A105-49D6-823C-C0A8CAA0D1B5}"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121238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F04377-A105-49D6-823C-C0A8CAA0D1B5}"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3585782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0F04377-A105-49D6-823C-C0A8CAA0D1B5}" type="datetimeFigureOut">
              <a:rPr lang="en-US" smtClean="0"/>
              <a:t>3/5/2021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886150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0F04377-A105-49D6-823C-C0A8CAA0D1B5}" type="datetimeFigureOut">
              <a:rPr lang="en-US" smtClean="0"/>
              <a:t>3/5/2021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4058462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F04377-A105-49D6-823C-C0A8CAA0D1B5}" type="datetimeFigureOut">
              <a:rPr lang="en-US" smtClean="0"/>
              <a:t>3/5/2021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84419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F04377-A105-49D6-823C-C0A8CAA0D1B5}"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219621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F04377-A105-49D6-823C-C0A8CAA0D1B5}"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DADAF-37E7-411E-9F62-93948F9A1F51}" type="slidenum">
              <a:rPr lang="en-US" smtClean="0"/>
              <a:t>‹#›</a:t>
            </a:fld>
            <a:endParaRPr lang="en-US"/>
          </a:p>
        </p:txBody>
      </p:sp>
    </p:spTree>
    <p:extLst>
      <p:ext uri="{BB962C8B-B14F-4D97-AF65-F5344CB8AC3E}">
        <p14:creationId xmlns:p14="http://schemas.microsoft.com/office/powerpoint/2010/main" val="2481966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F04377-A105-49D6-823C-C0A8CAA0D1B5}" type="datetimeFigureOut">
              <a:rPr lang="en-US" smtClean="0"/>
              <a:t>3/5/2021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C3DADAF-37E7-411E-9F62-93948F9A1F51}" type="slidenum">
              <a:rPr lang="en-US" smtClean="0"/>
              <a:t>‹#›</a:t>
            </a:fld>
            <a:endParaRPr lang="en-US"/>
          </a:p>
        </p:txBody>
      </p:sp>
    </p:spTree>
    <p:extLst>
      <p:ext uri="{BB962C8B-B14F-4D97-AF65-F5344CB8AC3E}">
        <p14:creationId xmlns:p14="http://schemas.microsoft.com/office/powerpoint/2010/main" val="41015591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21A16E-E916-42C2-B6B9-68ADF3678A37}"/>
              </a:ext>
            </a:extLst>
          </p:cNvPr>
          <p:cNvSpPr>
            <a:spLocks noGrp="1"/>
          </p:cNvSpPr>
          <p:nvPr>
            <p:ph type="ctrTitle"/>
          </p:nvPr>
        </p:nvSpPr>
        <p:spPr>
          <a:xfrm>
            <a:off x="1449572" y="869470"/>
            <a:ext cx="9144000" cy="2387600"/>
          </a:xfrm>
        </p:spPr>
        <p:txBody>
          <a:bodyPr>
            <a:normAutofit fontScale="90000"/>
          </a:bodyPr>
          <a:lstStyle/>
          <a:p>
            <a:pPr algn="ctr"/>
            <a:r>
              <a:rPr lang="en-US" sz="3200" b="0" i="0" dirty="0" smtClean="0">
                <a:solidFill>
                  <a:schemeClr val="tx1"/>
                </a:solidFill>
                <a:effectLst/>
                <a:latin typeface="Times New Roman" panose="02020603050405020304" pitchFamily="18" charset="0"/>
                <a:cs typeface="Times New Roman" panose="02020603050405020304" pitchFamily="18" charset="0"/>
              </a:rPr>
              <a:t>Plastic Pollution Is Becoming Recognized As A Major Problem For Our Environment and Living Organisms. Identify and Evaluate Two Methods of Addressing Plastic Pollution At Either National or Local Government Level.</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BFF1E35C-3112-422A-B593-B84639913D8E}"/>
              </a:ext>
            </a:extLst>
          </p:cNvPr>
          <p:cNvSpPr>
            <a:spLocks noGrp="1"/>
          </p:cNvSpPr>
          <p:nvPr>
            <p:ph type="subTitle" idx="1"/>
          </p:nvPr>
        </p:nvSpPr>
        <p:spPr>
          <a:xfrm>
            <a:off x="1524000" y="3429000"/>
            <a:ext cx="9144000" cy="1655762"/>
          </a:xfrm>
        </p:spPr>
        <p:txBody>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Affiliations</a:t>
            </a:r>
          </a:p>
        </p:txBody>
      </p:sp>
    </p:spTree>
    <p:extLst>
      <p:ext uri="{BB962C8B-B14F-4D97-AF65-F5344CB8AC3E}">
        <p14:creationId xmlns:p14="http://schemas.microsoft.com/office/powerpoint/2010/main" val="724162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DB0DA9-4BFF-41D3-B22B-EF05DC06692A}"/>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Bans </a:t>
            </a: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Regulations</a:t>
            </a:r>
            <a:r>
              <a:rPr lang="en-US" sz="4400" dirty="0">
                <a:effectLst/>
                <a:latin typeface="Calibri" panose="020F0502020204030204" pitchFamily="34" charset="0"/>
                <a:ea typeface="Calibri" panose="020F0502020204030204" pitchFamily="34" charset="0"/>
                <a:cs typeface="Times New Roman" panose="02020603050405020304" pitchFamily="18" charset="0"/>
              </a:rPr>
              <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611ECDF8-8893-4D21-9763-CF066A12DAD4}"/>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Comprehensive single-use plastic bans (da Costa et al.,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2020)</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Plastic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bag bans or imposes a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fee</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Straws</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Polystyrene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90627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54E080-7442-4B4A-A6F8-9228F0E4EA43}"/>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Conclusion</a:t>
            </a:r>
            <a:r>
              <a:rPr lang="en-US" sz="4400" dirty="0">
                <a:effectLst/>
                <a:latin typeface="Calibri" panose="020F0502020204030204" pitchFamily="34" charset="0"/>
                <a:ea typeface="Calibri" panose="020F0502020204030204" pitchFamily="34" charset="0"/>
                <a:cs typeface="Times New Roman" panose="02020603050405020304" pitchFamily="18" charset="0"/>
              </a:rPr>
              <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8755B946-96F4-4F8E-9D1D-1E05949DE363}"/>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Plastic pollution is the release of plastic material into the environment, and they cause adverse effects to the living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organisms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plastic was produced in 1907, but mass production started in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1950</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national government can use policy reforms and decrease in plastic production to address the plastic pollution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problem</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Policy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reforms and legislations include plastic bags, container deposit laws and commission and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councils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Reduce plastic production and usage will include creating awareness, encourage water refill stations and recognize individuals that have eliminated plastic use in their practices</a:t>
            </a:r>
          </a:p>
          <a:p>
            <a:endParaRPr lang="en-US" dirty="0"/>
          </a:p>
        </p:txBody>
      </p:sp>
    </p:spTree>
    <p:extLst>
      <p:ext uri="{BB962C8B-B14F-4D97-AF65-F5344CB8AC3E}">
        <p14:creationId xmlns:p14="http://schemas.microsoft.com/office/powerpoint/2010/main" val="3612493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340867-CB1D-4F45-B07C-7ACB0D3C4C8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xmlns="" id="{67C0B468-6F5F-40D4-A6CB-B6947DC79AD4}"/>
              </a:ext>
            </a:extLst>
          </p:cNvPr>
          <p:cNvSpPr>
            <a:spLocks noGrp="1"/>
          </p:cNvSpPr>
          <p:nvPr>
            <p:ph idx="1"/>
          </p:nvPr>
        </p:nvSpPr>
        <p:spPr>
          <a:xfrm>
            <a:off x="677334" y="2160589"/>
            <a:ext cx="8596668" cy="4697411"/>
          </a:xfrm>
        </p:spPr>
        <p:txBody>
          <a:bodyPr>
            <a:normAutofit fontScale="70000" lnSpcReduction="20000"/>
          </a:bodyPr>
          <a:lstStyle/>
          <a:p>
            <a:pPr marR="0">
              <a:lnSpc>
                <a:spcPct val="107000"/>
              </a:lnSpc>
              <a:spcBef>
                <a:spcPts val="0"/>
              </a:spcBef>
              <a:spcAft>
                <a:spcPts val="800"/>
              </a:spcAft>
              <a:buFont typeface="Wingdings" panose="05000000000000000000" pitchFamily="2" charset="2"/>
              <a:buChar char="Ø"/>
            </a:pP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da Costa, J. P.,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Mouneyrac</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C., Costa, M., Duarte, A. C., &amp; Rocha-Santos, T. (2020). The role of legislation, regulatory initiatives and guidelines on the control of plastic pollution.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Frontiers in Environmental </a:t>
            </a:r>
            <a:r>
              <a:rPr lang="en-US" sz="2100" i="1" dirty="0" smtClean="0">
                <a:effectLst/>
                <a:latin typeface="Times New Roman" panose="02020603050405020304" pitchFamily="18" charset="0"/>
                <a:ea typeface="Calibri" panose="020F0502020204030204" pitchFamily="34" charset="0"/>
                <a:cs typeface="Times New Roman" panose="02020603050405020304" pitchFamily="18" charset="0"/>
              </a:rPr>
              <a:t>Science</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R="0">
              <a:lnSpc>
                <a:spcPct val="107000"/>
              </a:lnSpc>
              <a:spcBef>
                <a:spcPts val="0"/>
              </a:spcBef>
              <a:spcAft>
                <a:spcPts val="800"/>
              </a:spcAft>
              <a:buFont typeface="Wingdings" panose="05000000000000000000" pitchFamily="2" charset="2"/>
              <a:buChar char="Ø"/>
            </a:pP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Filatov</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V. V.,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Zaitseva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N. A.,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Larionova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A. A.,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Zhenzhebir</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V. N.,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Polozhentseva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I. V.,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Takhumova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O. V., &amp;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Kolosova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G. M. (2018). State Management of Plastic Production Based on the Implementation of UN Decisions on Environmental </a:t>
            </a: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Protction</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err="1" smtClean="0">
                <a:effectLst/>
                <a:latin typeface="Times New Roman" panose="02020603050405020304" pitchFamily="18" charset="0"/>
                <a:ea typeface="Calibri" panose="020F0502020204030204" pitchFamily="34" charset="0"/>
                <a:cs typeface="Times New Roman" panose="02020603050405020304" pitchFamily="18" charset="0"/>
              </a:rPr>
              <a:t>Ekoloji</a:t>
            </a:r>
            <a:r>
              <a:rPr lang="en-US" sz="2100" i="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err="1" smtClean="0">
                <a:effectLst/>
                <a:latin typeface="Times New Roman" panose="02020603050405020304" pitchFamily="18" charset="0"/>
                <a:ea typeface="Calibri" panose="020F0502020204030204" pitchFamily="34" charset="0"/>
                <a:cs typeface="Times New Roman" panose="02020603050405020304" pitchFamily="18" charset="0"/>
              </a:rPr>
              <a:t>Dergisi</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 (106).</a:t>
            </a:r>
          </a:p>
          <a:p>
            <a:pPr marR="0">
              <a:lnSpc>
                <a:spcPct val="107000"/>
              </a:lnSpc>
              <a:spcBef>
                <a:spcPts val="0"/>
              </a:spcBef>
              <a:spcAft>
                <a:spcPts val="800"/>
              </a:spcAft>
              <a:buFont typeface="Wingdings" panose="05000000000000000000" pitchFamily="2" charset="2"/>
              <a:buChar char="Ø"/>
            </a:pP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Geyer</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R.,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Jambeck</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J. R., &amp; Law, K. L. (2017). Production, use, and fate of all plastics ever made.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Science advances</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(7), </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e1700782.</a:t>
            </a:r>
          </a:p>
          <a:p>
            <a:pPr marR="0">
              <a:lnSpc>
                <a:spcPct val="107000"/>
              </a:lnSpc>
              <a:spcBef>
                <a:spcPts val="0"/>
              </a:spcBef>
              <a:spcAft>
                <a:spcPts val="800"/>
              </a:spcAft>
              <a:buFont typeface="Wingdings" panose="05000000000000000000" pitchFamily="2" charset="2"/>
              <a:buChar char="Ø"/>
            </a:pP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Gourmelon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G. (2015). Global plastic production rises, recycling lags.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Vital Signs</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22</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91-95.</a:t>
            </a:r>
          </a:p>
          <a:p>
            <a:pPr marR="0">
              <a:lnSpc>
                <a:spcPct val="107000"/>
              </a:lnSpc>
              <a:spcBef>
                <a:spcPts val="0"/>
              </a:spcBef>
              <a:spcAft>
                <a:spcPts val="800"/>
              </a:spcAft>
              <a:buFont typeface="Wingdings" panose="05000000000000000000" pitchFamily="2" charset="2"/>
              <a:buChar char="Ø"/>
            </a:pP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Jambeck</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J. R., Geyer, R., Wilcox, C., Siegler, T. R., Perryman, M.,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Andrady</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 ... &amp; Law, K. L. (2015). Plastic waste inputs from land into the ocean.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Science</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347</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(6223), </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768-771.</a:t>
            </a:r>
          </a:p>
          <a:p>
            <a:pPr marR="0">
              <a:lnSpc>
                <a:spcPct val="107000"/>
              </a:lnSpc>
              <a:spcBef>
                <a:spcPts val="0"/>
              </a:spcBef>
              <a:spcAft>
                <a:spcPts val="800"/>
              </a:spcAft>
              <a:buFont typeface="Wingdings" panose="05000000000000000000" pitchFamily="2" charset="2"/>
              <a:buChar char="Ø"/>
            </a:pP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Leal </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Filho, W.,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Saari</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U.,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Fedoruk</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M.,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Iital</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Moora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H.,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Klöga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M., &amp;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Voronova</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V. (2019). An overview of the problems posed by plastic products and the role of extended producer responsibility in Europe.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Journal of cleaner production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214</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550-558.</a:t>
            </a:r>
          </a:p>
          <a:p>
            <a:pPr marR="0">
              <a:lnSpc>
                <a:spcPct val="107000"/>
              </a:lnSpc>
              <a:spcBef>
                <a:spcPts val="0"/>
              </a:spcBef>
              <a:spcAft>
                <a:spcPts val="800"/>
              </a:spcAft>
              <a:buFont typeface="Wingdings" panose="05000000000000000000" pitchFamily="2" charset="2"/>
              <a:buChar char="Ø"/>
            </a:pP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Ritchie</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H., &amp; </a:t>
            </a:r>
            <a:r>
              <a:rPr lang="en-US" sz="2100" dirty="0" err="1">
                <a:effectLst/>
                <a:latin typeface="Times New Roman" panose="02020603050405020304" pitchFamily="18" charset="0"/>
                <a:ea typeface="Calibri" panose="020F0502020204030204" pitchFamily="34" charset="0"/>
                <a:cs typeface="Times New Roman" panose="02020603050405020304" pitchFamily="18" charset="0"/>
              </a:rPr>
              <a:t>Roser</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M. (2018). Plastic pollution.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Our World in </a:t>
            </a:r>
            <a:r>
              <a:rPr lang="en-US" sz="2100" i="1" dirty="0" smtClean="0">
                <a:effectLst/>
                <a:latin typeface="Times New Roman" panose="02020603050405020304" pitchFamily="18" charset="0"/>
                <a:ea typeface="Calibri" panose="020F0502020204030204" pitchFamily="34" charset="0"/>
                <a:cs typeface="Times New Roman" panose="02020603050405020304" pitchFamily="18" charset="0"/>
              </a:rPr>
              <a:t>Data</a:t>
            </a:r>
            <a:r>
              <a:rPr lang="en-US" sz="21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R="0">
              <a:lnSpc>
                <a:spcPct val="107000"/>
              </a:lnSpc>
              <a:spcBef>
                <a:spcPts val="0"/>
              </a:spcBef>
              <a:spcAft>
                <a:spcPts val="800"/>
              </a:spcAft>
              <a:buFont typeface="Wingdings" panose="05000000000000000000" pitchFamily="2" charset="2"/>
              <a:buChar char="Ø"/>
            </a:pPr>
            <a:r>
              <a:rPr lang="en-US" sz="2100" dirty="0" err="1" smtClean="0">
                <a:effectLst/>
                <a:latin typeface="Times New Roman" panose="02020603050405020304" pitchFamily="18" charset="0"/>
                <a:ea typeface="Calibri" panose="020F0502020204030204" pitchFamily="34" charset="0"/>
                <a:cs typeface="Times New Roman" panose="02020603050405020304" pitchFamily="18" charset="0"/>
              </a:rPr>
              <a:t>Xanthos</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D., &amp; Walker, T. R. (2017). International policies to reduce plastic marine pollution from single-use plastics (plastic bags and microbeads): a review.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Marine pollution bulletin</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i="1" dirty="0">
                <a:effectLst/>
                <a:latin typeface="Times New Roman" panose="02020603050405020304" pitchFamily="18" charset="0"/>
                <a:ea typeface="Calibri" panose="020F0502020204030204" pitchFamily="34" charset="0"/>
                <a:cs typeface="Times New Roman" panose="02020603050405020304" pitchFamily="18" charset="0"/>
              </a:rPr>
              <a:t>118</a:t>
            </a:r>
            <a:r>
              <a:rPr lang="en-US" sz="2100" dirty="0">
                <a:effectLst/>
                <a:latin typeface="Times New Roman" panose="02020603050405020304" pitchFamily="18" charset="0"/>
                <a:ea typeface="Calibri" panose="020F0502020204030204" pitchFamily="34" charset="0"/>
                <a:cs typeface="Times New Roman" panose="02020603050405020304" pitchFamily="18" charset="0"/>
              </a:rPr>
              <a:t>(1-2), 17-26.</a:t>
            </a:r>
          </a:p>
          <a:p>
            <a:endParaRPr lang="en-US" dirty="0"/>
          </a:p>
        </p:txBody>
      </p:sp>
    </p:spTree>
    <p:extLst>
      <p:ext uri="{BB962C8B-B14F-4D97-AF65-F5344CB8AC3E}">
        <p14:creationId xmlns:p14="http://schemas.microsoft.com/office/powerpoint/2010/main" val="2163578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AD810-6E5B-44D0-8BBC-83EE9972D07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Introduction</a:t>
            </a:r>
            <a:r>
              <a:rPr lang="en-US" dirty="0"/>
              <a:t> </a:t>
            </a:r>
          </a:p>
        </p:txBody>
      </p:sp>
      <p:sp>
        <p:nvSpPr>
          <p:cNvPr id="3" name="Content Placeholder 2">
            <a:extLst>
              <a:ext uri="{FF2B5EF4-FFF2-40B4-BE49-F238E27FC236}">
                <a16:creationId xmlns:a16="http://schemas.microsoft.com/office/drawing/2014/main" xmlns="" id="{A217659A-092B-4223-95B0-42626FA02ACF}"/>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main objective of this presentation is to focus on how plastic pollution has become a problem in the environment and living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organisms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presentation will also concentrate on the two methods </a:t>
            </a:r>
            <a:r>
              <a:rPr lang="en-US" dirty="0" smtClean="0">
                <a:latin typeface="Times New Roman" panose="02020603050405020304" pitchFamily="18" charset="0"/>
                <a:ea typeface="Calibri" panose="020F0502020204030204" pitchFamily="34" charset="0"/>
                <a:cs typeface="Times New Roman" panose="02020603050405020304" pitchFamily="18" charset="0"/>
              </a:rPr>
              <a:t>helpful in</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addressing plastic solution at the national government level</a:t>
            </a:r>
          </a:p>
          <a:p>
            <a:endParaRPr lang="en-US" dirty="0"/>
          </a:p>
        </p:txBody>
      </p:sp>
      <p:pic>
        <p:nvPicPr>
          <p:cNvPr id="5" name="Picture 4">
            <a:extLst>
              <a:ext uri="{FF2B5EF4-FFF2-40B4-BE49-F238E27FC236}">
                <a16:creationId xmlns:a16="http://schemas.microsoft.com/office/drawing/2014/main" xmlns="" id="{96DEC4CD-6F15-4757-AC1D-E08342486EE4}"/>
              </a:ext>
            </a:extLst>
          </p:cNvPr>
          <p:cNvPicPr>
            <a:picLocks noChangeAspect="1"/>
          </p:cNvPicPr>
          <p:nvPr/>
        </p:nvPicPr>
        <p:blipFill>
          <a:blip r:embed="rId3"/>
          <a:stretch>
            <a:fillRect/>
          </a:stretch>
        </p:blipFill>
        <p:spPr>
          <a:xfrm>
            <a:off x="838201" y="3428999"/>
            <a:ext cx="9332742" cy="3204259"/>
          </a:xfrm>
          <a:prstGeom prst="rect">
            <a:avLst/>
          </a:prstGeom>
        </p:spPr>
      </p:pic>
    </p:spTree>
    <p:extLst>
      <p:ext uri="{BB962C8B-B14F-4D97-AF65-F5344CB8AC3E}">
        <p14:creationId xmlns:p14="http://schemas.microsoft.com/office/powerpoint/2010/main" val="307435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377B79-6602-4574-8071-5078E280686E}"/>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Overview of </a:t>
            </a: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Plastic </a:t>
            </a:r>
            <a:r>
              <a:rPr lang="en-US" sz="4400" dirty="0">
                <a:latin typeface="Times New Roman" panose="02020603050405020304" pitchFamily="18" charset="0"/>
                <a:ea typeface="Calibri" panose="020F0502020204030204" pitchFamily="34" charset="0"/>
                <a:cs typeface="Times New Roman" panose="02020603050405020304" pitchFamily="18" charset="0"/>
              </a:rPr>
              <a:t>P</a:t>
            </a: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ollution</a:t>
            </a:r>
            <a:r>
              <a:rPr lang="en-US" sz="4400" dirty="0">
                <a:effectLst/>
                <a:latin typeface="Calibri" panose="020F0502020204030204" pitchFamily="34" charset="0"/>
                <a:ea typeface="Calibri" panose="020F0502020204030204" pitchFamily="34" charset="0"/>
                <a:cs typeface="Times New Roman" panose="02020603050405020304" pitchFamily="18" charset="0"/>
              </a:rPr>
              <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67B2A5EE-A6F1-4679-949F-E30141590799}"/>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global plastic industry was started with the production of the first synthetic plastic in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1907</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Plastic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materials are essential in reducing food waste and maintaining food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quality</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However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management of plastic waste determines plastic pollution (Ritchie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Roser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2018)</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environment and oceans have experienced significant impact due to plastic pollution</a:t>
            </a:r>
          </a:p>
          <a:p>
            <a:endParaRPr lang="en-US" dirty="0"/>
          </a:p>
        </p:txBody>
      </p:sp>
    </p:spTree>
    <p:extLst>
      <p:ext uri="{BB962C8B-B14F-4D97-AF65-F5344CB8AC3E}">
        <p14:creationId xmlns:p14="http://schemas.microsoft.com/office/powerpoint/2010/main" val="356791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13B967-9844-49C2-AEFF-2A3466952B8D}"/>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Facts and Information</a:t>
            </a:r>
            <a:r>
              <a:rPr lang="en-US" sz="4400" dirty="0">
                <a:effectLst/>
                <a:latin typeface="Calibri" panose="020F0502020204030204" pitchFamily="34" charset="0"/>
                <a:ea typeface="Calibri" panose="020F0502020204030204" pitchFamily="34" charset="0"/>
                <a:cs typeface="Times New Roman" panose="02020603050405020304" pitchFamily="18" charset="0"/>
              </a:rPr>
              <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D3FA9339-884F-48EA-8425-386CE096E135}"/>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first production of plastic in 1907; mass production started in the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1950s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In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1950 plastic production was 2 million annually, but in 2015, it augmented to 381 million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tonnes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Source</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Geyer et al. (2017)</a:t>
            </a:r>
          </a:p>
          <a:p>
            <a:endParaRPr lang="en-US" dirty="0"/>
          </a:p>
        </p:txBody>
      </p:sp>
      <p:pic>
        <p:nvPicPr>
          <p:cNvPr id="7" name="Picture 6">
            <a:extLst>
              <a:ext uri="{FF2B5EF4-FFF2-40B4-BE49-F238E27FC236}">
                <a16:creationId xmlns:a16="http://schemas.microsoft.com/office/drawing/2014/main" xmlns="" id="{7D35EBD3-E66F-49B7-8B4E-BD90E806FD73}"/>
              </a:ext>
            </a:extLst>
          </p:cNvPr>
          <p:cNvPicPr>
            <a:picLocks noChangeAspect="1"/>
          </p:cNvPicPr>
          <p:nvPr/>
        </p:nvPicPr>
        <p:blipFill>
          <a:blip r:embed="rId3"/>
          <a:stretch>
            <a:fillRect/>
          </a:stretch>
        </p:blipFill>
        <p:spPr>
          <a:xfrm>
            <a:off x="1103312" y="3671667"/>
            <a:ext cx="8027084" cy="2983133"/>
          </a:xfrm>
          <a:prstGeom prst="rect">
            <a:avLst/>
          </a:prstGeom>
        </p:spPr>
      </p:pic>
    </p:spTree>
    <p:extLst>
      <p:ext uri="{BB962C8B-B14F-4D97-AF65-F5344CB8AC3E}">
        <p14:creationId xmlns:p14="http://schemas.microsoft.com/office/powerpoint/2010/main" val="2885171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70EE61-40D6-43EF-8901-228716215DB5}"/>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Facts and </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Information </a:t>
            </a:r>
            <a:r>
              <a:rPr lang="en-US" dirty="0" err="1" smtClean="0">
                <a:effectLst/>
                <a:latin typeface="Times New Roman" panose="02020603050405020304" pitchFamily="18" charset="0"/>
                <a:ea typeface="Calibri" panose="020F0502020204030204" pitchFamily="34" charset="0"/>
                <a:cs typeface="Times New Roman" panose="02020603050405020304" pitchFamily="18" charset="0"/>
              </a:rPr>
              <a:t>Cont</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7" name="Content Placeholder 6">
            <a:extLst>
              <a:ext uri="{FF2B5EF4-FFF2-40B4-BE49-F238E27FC236}">
                <a16:creationId xmlns:a16="http://schemas.microsoft.com/office/drawing/2014/main" xmlns="" id="{2E9DE536-DD00-4303-BEED-244BE007D60F}"/>
              </a:ext>
            </a:extLst>
          </p:cNvPr>
          <p:cNvSpPr>
            <a:spLocks noGrp="1"/>
          </p:cNvSpPr>
          <p:nvPr>
            <p:ph idx="1"/>
          </p:nvPr>
        </p:nvSpPr>
        <p:spPr/>
        <p:txBody>
          <a:bodyPr/>
          <a:lstStyle/>
          <a:p>
            <a:pPr>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Source: </a:t>
            </a:r>
            <a:r>
              <a:rPr lang="en-US" sz="1800" dirty="0" err="1" smtClean="0">
                <a:effectLst/>
                <a:latin typeface="Times New Roman" panose="02020603050405020304" pitchFamily="18" charset="0"/>
                <a:ea typeface="Calibri" panose="020F0502020204030204" pitchFamily="34" charset="0"/>
                <a:cs typeface="Times New Roman" panose="02020603050405020304" pitchFamily="18" charset="0"/>
              </a:rPr>
              <a:t>Jambeck</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al. (2015</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endParaRPr lang="en-US" dirty="0"/>
          </a:p>
        </p:txBody>
      </p:sp>
      <p:pic>
        <p:nvPicPr>
          <p:cNvPr id="8" name="Content Placeholder 4">
            <a:extLst>
              <a:ext uri="{FF2B5EF4-FFF2-40B4-BE49-F238E27FC236}">
                <a16:creationId xmlns:a16="http://schemas.microsoft.com/office/drawing/2014/main" xmlns="" id="{A6DF2324-D62E-484D-AF7A-A5E5547CB048}"/>
              </a:ext>
            </a:extLst>
          </p:cNvPr>
          <p:cNvPicPr>
            <a:picLocks noChangeAspect="1"/>
          </p:cNvPicPr>
          <p:nvPr/>
        </p:nvPicPr>
        <p:blipFill>
          <a:blip r:embed="rId3"/>
          <a:stretch>
            <a:fillRect/>
          </a:stretch>
        </p:blipFill>
        <p:spPr>
          <a:xfrm>
            <a:off x="866335" y="2536004"/>
            <a:ext cx="9734843" cy="3912065"/>
          </a:xfrm>
          <a:prstGeom prst="rect">
            <a:avLst/>
          </a:prstGeom>
        </p:spPr>
      </p:pic>
    </p:spTree>
    <p:extLst>
      <p:ext uri="{BB962C8B-B14F-4D97-AF65-F5344CB8AC3E}">
        <p14:creationId xmlns:p14="http://schemas.microsoft.com/office/powerpoint/2010/main" val="1718774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A499F5-151D-4F81-AD62-81F85315DCF0}"/>
              </a:ext>
            </a:extLst>
          </p:cNvPr>
          <p:cNvSpPr>
            <a:spLocks noGrp="1"/>
          </p:cNvSpPr>
          <p:nvPr>
            <p:ph type="title"/>
          </p:nvPr>
        </p:nvSpPr>
        <p:spPr/>
        <p:txBody>
          <a:bodyPr/>
          <a:lstStyle/>
          <a:p>
            <a:pPr algn="ct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Why Is Plastic A Problem</a:t>
            </a:r>
            <a:r>
              <a:rPr lang="en-US" sz="44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44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A2A47EBA-3D9B-44FC-B70D-9E2CBF677B88}"/>
              </a:ext>
            </a:extLst>
          </p:cNvPr>
          <p:cNvSpPr>
            <a:spLocks noGrp="1"/>
          </p:cNvSpPr>
          <p:nvPr>
            <p:ph idx="1"/>
          </p:nvPr>
        </p:nvSpPr>
        <p:spPr>
          <a:xfrm>
            <a:off x="838200" y="1825625"/>
            <a:ext cx="5112434" cy="4351338"/>
          </a:xfrm>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More plastic is generated, and less is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recycled</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Plastic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its byproducts are spoiling the land and water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bodies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Some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plastic materials are considered toxic, especially the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PVC</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Others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encompass Bisphenol-A which interferes with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hormones</a:t>
            </a:r>
          </a:p>
          <a:p>
            <a:pPr marL="0" marR="0" indent="0">
              <a:lnSpc>
                <a:spcPct val="107000"/>
              </a:lnSpc>
              <a:spcBef>
                <a:spcPts val="0"/>
              </a:spcBef>
              <a:spcAft>
                <a:spcPts val="800"/>
              </a:spcAft>
              <a:buNone/>
            </a:pP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Source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Geyer et al. (2017)</a:t>
            </a:r>
          </a:p>
          <a:p>
            <a:endParaRPr lang="en-US" dirty="0"/>
          </a:p>
        </p:txBody>
      </p:sp>
      <p:pic>
        <p:nvPicPr>
          <p:cNvPr id="4" name="Picture 3">
            <a:extLst>
              <a:ext uri="{FF2B5EF4-FFF2-40B4-BE49-F238E27FC236}">
                <a16:creationId xmlns:a16="http://schemas.microsoft.com/office/drawing/2014/main" xmlns="" id="{CAE2B302-339C-4921-B62C-32CA9C21A703}"/>
              </a:ext>
            </a:extLst>
          </p:cNvPr>
          <p:cNvPicPr>
            <a:picLocks noChangeAspect="1"/>
          </p:cNvPicPr>
          <p:nvPr/>
        </p:nvPicPr>
        <p:blipFill>
          <a:blip r:embed="rId3"/>
          <a:stretch>
            <a:fillRect/>
          </a:stretch>
        </p:blipFill>
        <p:spPr>
          <a:xfrm>
            <a:off x="5950634" y="1378634"/>
            <a:ext cx="4276578" cy="4798329"/>
          </a:xfrm>
          <a:prstGeom prst="rect">
            <a:avLst/>
          </a:prstGeom>
        </p:spPr>
      </p:pic>
    </p:spTree>
    <p:extLst>
      <p:ext uri="{BB962C8B-B14F-4D97-AF65-F5344CB8AC3E}">
        <p14:creationId xmlns:p14="http://schemas.microsoft.com/office/powerpoint/2010/main" val="2319372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3E5C8F-259E-4A50-955A-A5E02D63A4C5}"/>
              </a:ext>
            </a:extLst>
          </p:cNvPr>
          <p:cNvSpPr>
            <a:spLocks noGrp="1"/>
          </p:cNvSpPr>
          <p:nvPr>
            <p:ph type="title"/>
          </p:nvPr>
        </p:nvSpPr>
        <p:spPr/>
        <p:txBody>
          <a:bodyPr>
            <a:normAutofit fontScale="90000"/>
          </a:bodyPr>
          <a:lstStyle/>
          <a:p>
            <a:pPr algn="ct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National Government Methods of Addressing Plastic Pollution</a:t>
            </a:r>
            <a:r>
              <a:rPr lang="en-US" sz="44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44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BB4FEFF3-906D-44C8-BE0F-DC2367BCDBB2}"/>
              </a:ext>
            </a:extLst>
          </p:cNvPr>
          <p:cNvSpPr>
            <a:spLocks noGrp="1"/>
          </p:cNvSpPr>
          <p:nvPr>
            <p:ph idx="1"/>
          </p:nvPr>
        </p:nvSpPr>
        <p:spPr>
          <a:xfrm>
            <a:off x="950742" y="1867828"/>
            <a:ext cx="10515600" cy="4351338"/>
          </a:xfrm>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Decrease plastic production and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usage</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Policy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reforms and legislations</a:t>
            </a:r>
          </a:p>
        </p:txBody>
      </p:sp>
    </p:spTree>
    <p:extLst>
      <p:ext uri="{BB962C8B-B14F-4D97-AF65-F5344CB8AC3E}">
        <p14:creationId xmlns:p14="http://schemas.microsoft.com/office/powerpoint/2010/main" val="2745805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6C14A8-3FF9-4D26-AFA3-EA788D74B9BB}"/>
              </a:ext>
            </a:extLst>
          </p:cNvPr>
          <p:cNvSpPr>
            <a:spLocks noGrp="1"/>
          </p:cNvSpPr>
          <p:nvPr>
            <p:ph type="title"/>
          </p:nvPr>
        </p:nvSpPr>
        <p:spPr/>
        <p:txBody>
          <a:bodyPr>
            <a:normAutofit fontScale="90000"/>
          </a:bodyPr>
          <a:lstStyle/>
          <a:p>
            <a:pPr algn="ct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Decrease Plastic Production and Usage</a:t>
            </a:r>
            <a:r>
              <a:rPr lang="en-US" sz="44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44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ED05EDB3-A02D-4858-B6A8-5121E5DF6D89}"/>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Encourage water refill stations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Filatov</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2018)</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Create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awareness to the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public</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Recognize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individuals that cut plastic water in their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practices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Involve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companies in solving the problem</a:t>
            </a:r>
          </a:p>
          <a:p>
            <a:endParaRPr lang="en-US" dirty="0"/>
          </a:p>
        </p:txBody>
      </p:sp>
    </p:spTree>
    <p:extLst>
      <p:ext uri="{BB962C8B-B14F-4D97-AF65-F5344CB8AC3E}">
        <p14:creationId xmlns:p14="http://schemas.microsoft.com/office/powerpoint/2010/main" val="39242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09FEA6-A587-4716-A1D2-604C28251D0E}"/>
              </a:ext>
            </a:extLst>
          </p:cNvPr>
          <p:cNvSpPr>
            <a:spLocks noGrp="1"/>
          </p:cNvSpPr>
          <p:nvPr>
            <p:ph type="title"/>
          </p:nvPr>
        </p:nvSpPr>
        <p:spPr/>
        <p:txBody>
          <a:bodyPr>
            <a:normAutofit fontScale="90000"/>
          </a:bodyPr>
          <a:lstStyle/>
          <a:p>
            <a:pPr algn="ct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Policy Reforms and Legislation Enforcement</a:t>
            </a:r>
            <a:r>
              <a:rPr lang="en-US" sz="44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44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F53D2869-0081-4630-8856-5A8863F8D7D5}"/>
              </a:ext>
            </a:extLst>
          </p:cNvPr>
          <p:cNvSpPr>
            <a:spLocks noGrp="1"/>
          </p:cNvSpPr>
          <p:nvPr>
            <p:ph idx="1"/>
          </p:nvPr>
        </p:nvSpPr>
        <p:spPr/>
        <p:txBody>
          <a:bodyPr/>
          <a:lstStyle/>
          <a:p>
            <a:pPr marR="0">
              <a:lnSpc>
                <a:spcPct val="107000"/>
              </a:lnSpc>
              <a:spcBef>
                <a:spcPts val="0"/>
              </a:spcBef>
              <a:spcAft>
                <a:spcPts val="800"/>
              </a:spcAft>
              <a:buFont typeface="Wingdings" panose="05000000000000000000" pitchFamily="2" charset="2"/>
              <a:buChar char="Ø"/>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Implementation of plastic bans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laws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Extended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producer responsibility laws (Xanthos &amp; Walker,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2017)</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Container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deposit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laws</a:t>
            </a:r>
          </a:p>
          <a:p>
            <a:pPr marR="0">
              <a:lnSpc>
                <a:spcPct val="107000"/>
              </a:lnSpc>
              <a:spcBef>
                <a:spcPts val="0"/>
              </a:spcBef>
              <a:spcAft>
                <a:spcPts val="800"/>
              </a:spcAft>
              <a:buFont typeface="Wingdings" panose="05000000000000000000" pitchFamily="2" charset="2"/>
              <a:buChar char="Ø"/>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Commissions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councils</a:t>
            </a:r>
          </a:p>
          <a:p>
            <a:endParaRPr lang="en-US" dirty="0"/>
          </a:p>
        </p:txBody>
      </p:sp>
    </p:spTree>
    <p:extLst>
      <p:ext uri="{BB962C8B-B14F-4D97-AF65-F5344CB8AC3E}">
        <p14:creationId xmlns:p14="http://schemas.microsoft.com/office/powerpoint/2010/main" val="4484168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65</TotalTime>
  <Words>1800</Words>
  <Application>Microsoft Office PowerPoint</Application>
  <PresentationFormat>Widescreen</PresentationFormat>
  <Paragraphs>77</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Times New Roman</vt:lpstr>
      <vt:lpstr>Trebuchet MS</vt:lpstr>
      <vt:lpstr>Wingdings</vt:lpstr>
      <vt:lpstr>Wingdings 3</vt:lpstr>
      <vt:lpstr>Facet</vt:lpstr>
      <vt:lpstr>Plastic Pollution Is Becoming Recognized As A Major Problem For Our Environment and Living Organisms. Identify and Evaluate Two Methods of Addressing Plastic Pollution At Either National or Local Government Level.</vt:lpstr>
      <vt:lpstr>Introduction </vt:lpstr>
      <vt:lpstr>Overview of Plastic Pollution </vt:lpstr>
      <vt:lpstr>Facts and Information </vt:lpstr>
      <vt:lpstr>Facts and Information Cont… </vt:lpstr>
      <vt:lpstr>Why Is Plastic A Problem </vt:lpstr>
      <vt:lpstr>National Government Methods of Addressing Plastic Pollution </vt:lpstr>
      <vt:lpstr>Decrease Plastic Production and Usage </vt:lpstr>
      <vt:lpstr>Policy Reforms and Legislation Enforcement </vt:lpstr>
      <vt:lpstr>Bans Regulations </vt:lpstr>
      <vt:lpstr>Conclusion </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Plastic pollution is becoming recognized as a major problem for our environment and living organisms. Identify and evaluate two methods of addressing plastic pollution at either national or local government level.</dc:title>
  <dc:creator>Robert Mwaura</dc:creator>
  <cp:lastModifiedBy>LAPTOP</cp:lastModifiedBy>
  <cp:revision>10</cp:revision>
  <dcterms:created xsi:type="dcterms:W3CDTF">2021-03-05T09:29:14Z</dcterms:created>
  <dcterms:modified xsi:type="dcterms:W3CDTF">2021-03-05T10:49:48Z</dcterms:modified>
</cp:coreProperties>
</file>